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0" d="100"/>
          <a:sy n="60" d="100"/>
        </p:scale>
        <p:origin x="-979" y="3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22/05/1442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22/05/1442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22/05/1442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22/05/1442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22/05/1442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22/05/1442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22/05/1442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75410" y="2041944"/>
            <a:ext cx="7929000" cy="2971051"/>
          </a:xfrm>
          <a:ln/>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l"/>
            <a:r>
              <a:rPr lang="en-US" dirty="0" smtClean="0"/>
              <a:t>Translation Course</a:t>
            </a:r>
            <a:br>
              <a:rPr lang="en-US" dirty="0" smtClean="0"/>
            </a:br>
            <a:r>
              <a:rPr lang="en-US" dirty="0" smtClean="0"/>
              <a:t>LECTURE </a:t>
            </a:r>
            <a:r>
              <a:rPr lang="en-US" dirty="0" smtClean="0"/>
              <a:t>3</a:t>
            </a:r>
            <a:r>
              <a:rPr lang="en-US" dirty="0" smtClean="0"/>
              <a:t/>
            </a:r>
            <a:br>
              <a:rPr lang="en-US" dirty="0" smtClean="0"/>
            </a:br>
            <a:r>
              <a:rPr lang="en-US" dirty="0" smtClean="0"/>
              <a:t> </a:t>
            </a:r>
            <a:r>
              <a:rPr lang="en-US" dirty="0" err="1" smtClean="0"/>
              <a:t>Catford’s</a:t>
            </a:r>
            <a:r>
              <a:rPr lang="en-US" smtClean="0"/>
              <a:t> </a:t>
            </a:r>
            <a:r>
              <a:rPr lang="en-US" i="1" smtClean="0"/>
              <a:t>A Linguistic Theory of Translation</a:t>
            </a:r>
            <a:r>
              <a:rPr lang="en-US" smtClean="0"/>
              <a:t> </a:t>
            </a:r>
            <a:endParaRPr lang="ar-SA" dirty="0"/>
          </a:p>
        </p:txBody>
      </p:sp>
      <p:sp>
        <p:nvSpPr>
          <p:cNvPr id="3" name="عنوان فرعي 2"/>
          <p:cNvSpPr>
            <a:spLocks noGrp="1"/>
          </p:cNvSpPr>
          <p:nvPr>
            <p:ph type="subTitle" idx="1"/>
          </p:nvPr>
        </p:nvSpPr>
        <p:spPr>
          <a:xfrm>
            <a:off x="607501" y="5280847"/>
            <a:ext cx="7929000" cy="1326687"/>
          </a:xfrm>
        </p:spPr>
        <p:txBody>
          <a:bodyPr>
            <a:normAutofit lnSpcReduction="10000"/>
          </a:bodyPr>
          <a:lstStyle/>
          <a:p>
            <a:pPr algn="l"/>
            <a:r>
              <a:rPr lang="en-US" sz="4400" b="1" dirty="0">
                <a:solidFill>
                  <a:schemeClr val="tx1"/>
                </a:solidFill>
              </a:rPr>
              <a:t>INSTRUCTOR: Prof. </a:t>
            </a:r>
            <a:r>
              <a:rPr lang="en-US" sz="4400" b="1" dirty="0" err="1">
                <a:solidFill>
                  <a:schemeClr val="tx1"/>
                </a:solidFill>
              </a:rPr>
              <a:t>Hesham</a:t>
            </a:r>
            <a:r>
              <a:rPr lang="en-US" sz="4400" b="1" dirty="0">
                <a:solidFill>
                  <a:schemeClr val="tx1"/>
                </a:solidFill>
              </a:rPr>
              <a:t> </a:t>
            </a:r>
            <a:r>
              <a:rPr lang="en-US" sz="4400" b="1" dirty="0" err="1">
                <a:solidFill>
                  <a:schemeClr val="tx1"/>
                </a:solidFill>
              </a:rPr>
              <a:t>Hasan</a:t>
            </a:r>
            <a:endParaRPr lang="en-US" sz="4400" b="1" dirty="0">
              <a:solidFill>
                <a:schemeClr val="tx1"/>
              </a:solidFill>
            </a:endParaRPr>
          </a:p>
        </p:txBody>
      </p:sp>
      <p:pic>
        <p:nvPicPr>
          <p:cNvPr id="4" name="صورة 3"/>
          <p:cNvPicPr>
            <a:picLocks noChangeAspect="1"/>
          </p:cNvPicPr>
          <p:nvPr/>
        </p:nvPicPr>
        <p:blipFill>
          <a:blip r:embed="rId2" cstate="print"/>
          <a:stretch>
            <a:fillRect/>
          </a:stretch>
        </p:blipFill>
        <p:spPr>
          <a:xfrm>
            <a:off x="8005473" y="0"/>
            <a:ext cx="1138527" cy="1518036"/>
          </a:xfrm>
          <a:prstGeom prst="rect">
            <a:avLst/>
          </a:prstGeom>
        </p:spPr>
      </p:pic>
      <p:pic>
        <p:nvPicPr>
          <p:cNvPr id="5" name="صورة 4"/>
          <p:cNvPicPr>
            <a:picLocks noChangeAspect="1"/>
          </p:cNvPicPr>
          <p:nvPr/>
        </p:nvPicPr>
        <p:blipFill>
          <a:blip r:embed="rId3" cstate="print"/>
          <a:stretch>
            <a:fillRect/>
          </a:stretch>
        </p:blipFill>
        <p:spPr>
          <a:xfrm>
            <a:off x="0" y="0"/>
            <a:ext cx="1595766" cy="1774090"/>
          </a:xfrm>
          <a:prstGeom prst="rect">
            <a:avLst/>
          </a:prstGeom>
        </p:spPr>
      </p:pic>
    </p:spTree>
    <p:extLst>
      <p:ext uri="{BB962C8B-B14F-4D97-AF65-F5344CB8AC3E}">
        <p14:creationId xmlns:p14="http://schemas.microsoft.com/office/powerpoint/2010/main" xmlns="" val="4050559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1" algn="ctr" rtl="1">
              <a:spcBef>
                <a:spcPct val="0"/>
              </a:spcBef>
            </a:pPr>
            <a:r>
              <a:rPr lang="en-US" sz="3600" b="1" dirty="0"/>
              <a:t>CATFORD AND TRANSLATION 'SHIFTS</a:t>
            </a:r>
            <a:r>
              <a:rPr lang="en-US" sz="4400" b="1" dirty="0"/>
              <a:t>'</a:t>
            </a:r>
            <a:br>
              <a:rPr lang="en-US" sz="4400" b="1" dirty="0"/>
            </a:br>
            <a:endParaRPr lang="ar-EG" dirty="0"/>
          </a:p>
        </p:txBody>
      </p:sp>
      <p:sp>
        <p:nvSpPr>
          <p:cNvPr id="3" name="عنصر نائب للمحتوى 2"/>
          <p:cNvSpPr>
            <a:spLocks noGrp="1"/>
          </p:cNvSpPr>
          <p:nvPr>
            <p:ph idx="1"/>
          </p:nvPr>
        </p:nvSpPr>
        <p:spPr/>
        <p:txBody>
          <a:bodyPr>
            <a:normAutofit fontScale="55000" lnSpcReduction="20000"/>
          </a:bodyPr>
          <a:lstStyle/>
          <a:p>
            <a:pPr algn="l"/>
            <a:r>
              <a:rPr lang="en-US" sz="4400" dirty="0" smtClean="0">
                <a:cs typeface="+mj-cs"/>
              </a:rPr>
              <a:t>Although </a:t>
            </a:r>
            <a:r>
              <a:rPr lang="en-US" sz="4400" dirty="0" err="1" smtClean="0">
                <a:cs typeface="+mj-cs"/>
              </a:rPr>
              <a:t>Vinay</a:t>
            </a:r>
            <a:r>
              <a:rPr lang="en-US" sz="4400" dirty="0" smtClean="0">
                <a:cs typeface="+mj-cs"/>
              </a:rPr>
              <a:t> and </a:t>
            </a:r>
            <a:r>
              <a:rPr lang="en-US" sz="4400" dirty="0" err="1" smtClean="0">
                <a:cs typeface="+mj-cs"/>
              </a:rPr>
              <a:t>Darbelnet</a:t>
            </a:r>
            <a:r>
              <a:rPr lang="en-US" sz="4400" dirty="0" smtClean="0">
                <a:cs typeface="+mj-cs"/>
              </a:rPr>
              <a:t> do not use the word ‘shift’, in discussing translation shift,  that is in effect what they are describing. The term itself seems to originate in </a:t>
            </a:r>
            <a:r>
              <a:rPr lang="en-US" sz="4400" dirty="0" err="1" smtClean="0">
                <a:cs typeface="+mj-cs"/>
              </a:rPr>
              <a:t>Catford’s</a:t>
            </a:r>
            <a:r>
              <a:rPr lang="en-US" sz="4400" dirty="0" smtClean="0">
                <a:cs typeface="+mj-cs"/>
              </a:rPr>
              <a:t> </a:t>
            </a:r>
            <a:r>
              <a:rPr lang="en-US" sz="4400" i="1" dirty="0" smtClean="0">
                <a:cs typeface="+mj-cs"/>
              </a:rPr>
              <a:t>A Linguistic Theory of Translation </a:t>
            </a:r>
            <a:r>
              <a:rPr lang="en-US" sz="4400" dirty="0" smtClean="0">
                <a:cs typeface="+mj-cs"/>
              </a:rPr>
              <a:t>(1965), where he devotes a chapter to the subject. </a:t>
            </a:r>
            <a:r>
              <a:rPr lang="en-US" sz="4400" dirty="0" err="1" smtClean="0">
                <a:cs typeface="+mj-cs"/>
              </a:rPr>
              <a:t>Catford</a:t>
            </a:r>
            <a:r>
              <a:rPr lang="en-US" sz="4400" dirty="0" smtClean="0">
                <a:cs typeface="+mj-cs"/>
              </a:rPr>
              <a:t> (1965: 20) follows the </a:t>
            </a:r>
            <a:r>
              <a:rPr lang="en-US" sz="4400" dirty="0" err="1" smtClean="0">
                <a:cs typeface="+mj-cs"/>
              </a:rPr>
              <a:t>Firthian</a:t>
            </a:r>
            <a:r>
              <a:rPr lang="en-US" sz="4400" dirty="0" smtClean="0">
                <a:cs typeface="+mj-cs"/>
              </a:rPr>
              <a:t> and </a:t>
            </a:r>
            <a:r>
              <a:rPr lang="en-US" sz="4400" dirty="0" err="1" smtClean="0">
                <a:cs typeface="+mj-cs"/>
              </a:rPr>
              <a:t>Hallidayan</a:t>
            </a:r>
            <a:r>
              <a:rPr lang="en-US" sz="4400" dirty="0" smtClean="0">
                <a:cs typeface="+mj-cs"/>
              </a:rPr>
              <a:t> linguistic model, which analyses language     as communication, operating functionally in context and on a range of different levels    (e.g. phonology, graphology, grammar, lexis) and ranks (sentence, clause, group, word, morpheme, etc.).</a:t>
            </a:r>
          </a:p>
          <a:p>
            <a:pPr algn="l"/>
            <a:r>
              <a:rPr lang="en-US" sz="4400" dirty="0" smtClean="0">
                <a:cs typeface="+mj-cs"/>
              </a:rPr>
              <a:t>As far as translation is concerned, </a:t>
            </a:r>
            <a:r>
              <a:rPr lang="en-US" sz="4400" dirty="0" err="1" smtClean="0">
                <a:cs typeface="+mj-cs"/>
              </a:rPr>
              <a:t>Catford</a:t>
            </a:r>
            <a:r>
              <a:rPr lang="en-US" sz="4400" dirty="0" smtClean="0">
                <a:cs typeface="+mj-cs"/>
              </a:rPr>
              <a:t> makes an important distinction between formal correspondence and textual equivalence, which was later to be developed by </a:t>
            </a:r>
            <a:r>
              <a:rPr lang="en-US" sz="4400" dirty="0" err="1" smtClean="0">
                <a:cs typeface="+mj-cs"/>
              </a:rPr>
              <a:t>Koller</a:t>
            </a:r>
            <a:r>
              <a:rPr lang="en-US" sz="4400" dirty="0" smtClean="0">
                <a:cs typeface="+mj-cs"/>
              </a:rPr>
              <a:t>.</a:t>
            </a:r>
          </a:p>
          <a:p>
            <a:pPr algn="l"/>
            <a:r>
              <a:rPr lang="en-US" sz="4400" dirty="0" smtClean="0">
                <a:cs typeface="+mj-cs"/>
              </a:rPr>
              <a:t> </a:t>
            </a:r>
          </a:p>
          <a:p>
            <a:endParaRPr lang="ar-E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fontScale="85000" lnSpcReduction="20000"/>
          </a:bodyPr>
          <a:lstStyle/>
          <a:p>
            <a:pPr algn="l"/>
            <a:r>
              <a:rPr lang="en-US" dirty="0" smtClean="0"/>
              <a:t>- A </a:t>
            </a:r>
            <a:r>
              <a:rPr lang="en-US" b="1" dirty="0" smtClean="0"/>
              <a:t>formal correspondent </a:t>
            </a:r>
            <a:r>
              <a:rPr lang="en-US" dirty="0" smtClean="0"/>
              <a:t>is ‘any TL category (unit, class, element of structure, etc.) which can be said to occupy, as nearly as possible, the "same" place in the "economy" of the TL as the given SL category occupies in the SL’ (</a:t>
            </a:r>
            <a:r>
              <a:rPr lang="en-US" dirty="0" err="1" smtClean="0"/>
              <a:t>Catford</a:t>
            </a:r>
            <a:r>
              <a:rPr lang="en-US" dirty="0" smtClean="0"/>
              <a:t> 1965:  27).</a:t>
            </a:r>
          </a:p>
          <a:p>
            <a:pPr algn="l"/>
            <a:r>
              <a:rPr lang="en-US" dirty="0" smtClean="0"/>
              <a:t>A </a:t>
            </a:r>
            <a:r>
              <a:rPr lang="en-US" b="1" dirty="0" smtClean="0"/>
              <a:t>textual equivalent </a:t>
            </a:r>
            <a:r>
              <a:rPr lang="en-US" dirty="0" smtClean="0"/>
              <a:t>is ‘any TL text or portion of text </a:t>
            </a:r>
            <a:r>
              <a:rPr lang="en-US" dirty="0" smtClean="0"/>
              <a:t>which </a:t>
            </a:r>
            <a:r>
              <a:rPr lang="en-US" dirty="0" smtClean="0"/>
              <a:t>is observed on a par- </a:t>
            </a:r>
            <a:r>
              <a:rPr lang="en-US" dirty="0" err="1" smtClean="0"/>
              <a:t>ticular</a:t>
            </a:r>
            <a:r>
              <a:rPr lang="en-US" dirty="0" smtClean="0"/>
              <a:t> occasion . . . to be the equivalent of a given SL text or portion of text’.</a:t>
            </a:r>
          </a:p>
          <a:p>
            <a:pPr algn="l"/>
            <a:r>
              <a:rPr lang="en-US" dirty="0" smtClean="0"/>
              <a:t>Textual equivalence is thus tied to a particular ST–TT pair, while formal equivalence is a more general system-based concept between a pair of languages. When the two concepts diverge, a translation shift is deemed to have occurred. In </a:t>
            </a:r>
            <a:r>
              <a:rPr lang="en-US" dirty="0" err="1" smtClean="0"/>
              <a:t>Catford’s</a:t>
            </a:r>
            <a:r>
              <a:rPr lang="en-US" dirty="0" smtClean="0"/>
              <a:t> own words (1965: 73; 2000: 141), translation shifts are thus ‘departures from formal correspondence in the process of going from the SL to the TL’.</a:t>
            </a:r>
          </a:p>
          <a:p>
            <a:endParaRPr lang="ar-E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85000" lnSpcReduction="10000"/>
          </a:bodyPr>
          <a:lstStyle/>
          <a:p>
            <a:pPr algn="l"/>
            <a:r>
              <a:rPr lang="en-US" dirty="0" err="1" smtClean="0"/>
              <a:t>Catford</a:t>
            </a:r>
            <a:r>
              <a:rPr lang="en-US" dirty="0" smtClean="0"/>
              <a:t> considers two kinds of shift: (1) shift of level and (2) shift of   category:</a:t>
            </a:r>
            <a:endParaRPr lang="en-US" sz="3600" dirty="0" smtClean="0"/>
          </a:p>
          <a:p>
            <a:pPr algn="l"/>
            <a:r>
              <a:rPr lang="en-US" dirty="0" smtClean="0"/>
              <a:t> </a:t>
            </a:r>
            <a:endParaRPr lang="en-US" sz="3600" dirty="0" smtClean="0"/>
          </a:p>
          <a:p>
            <a:pPr lvl="2" algn="l"/>
            <a:r>
              <a:rPr lang="en-US" sz="2800" dirty="0" smtClean="0"/>
              <a:t>A </a:t>
            </a:r>
            <a:r>
              <a:rPr lang="en-US" sz="2800" b="1" dirty="0" smtClean="0"/>
              <a:t>level shift </a:t>
            </a:r>
            <a:r>
              <a:rPr lang="en-US" sz="2800" dirty="0" smtClean="0"/>
              <a:t>(1965: 73–5; 2000: 141–3) would be something which  is  expressed by grammar in one language and lexis in another; this could, for example, be:</a:t>
            </a:r>
            <a:endParaRPr lang="en-US" sz="2100" dirty="0" smtClean="0"/>
          </a:p>
          <a:p>
            <a:pPr algn="l"/>
            <a:r>
              <a:rPr lang="en-US" dirty="0" smtClean="0"/>
              <a:t>aspect in Russian being translated by a lexical verb in English: e.g. </a:t>
            </a:r>
            <a:r>
              <a:rPr lang="en-US" i="1" dirty="0" err="1" smtClean="0"/>
              <a:t>igrat</a:t>
            </a:r>
            <a:r>
              <a:rPr lang="en-US" i="1" dirty="0" smtClean="0"/>
              <a:t> </a:t>
            </a:r>
            <a:r>
              <a:rPr lang="en-US" dirty="0" smtClean="0"/>
              <a:t>’  </a:t>
            </a:r>
            <a:r>
              <a:rPr lang="en-US" dirty="0" smtClean="0"/>
              <a:t> </a:t>
            </a:r>
            <a:r>
              <a:rPr lang="en-US" dirty="0" smtClean="0"/>
              <a:t>(</a:t>
            </a:r>
            <a:r>
              <a:rPr lang="en-US" i="1" dirty="0" smtClean="0"/>
              <a:t>to play</a:t>
            </a:r>
            <a:r>
              <a:rPr lang="en-US" dirty="0" smtClean="0"/>
              <a:t>) and </a:t>
            </a:r>
            <a:r>
              <a:rPr lang="en-US" i="1" dirty="0" err="1" smtClean="0"/>
              <a:t>sigrat</a:t>
            </a:r>
            <a:r>
              <a:rPr lang="en-US" i="1" dirty="0" smtClean="0"/>
              <a:t> </a:t>
            </a:r>
            <a:r>
              <a:rPr lang="en-US" dirty="0" smtClean="0"/>
              <a:t>’ (</a:t>
            </a:r>
            <a:r>
              <a:rPr lang="en-US" i="1" dirty="0" smtClean="0"/>
              <a:t>to finish playing</a:t>
            </a:r>
            <a:r>
              <a:rPr lang="en-US" dirty="0" smtClean="0"/>
              <a:t>);</a:t>
            </a:r>
          </a:p>
          <a:p>
            <a:pPr algn="l"/>
            <a:r>
              <a:rPr lang="en-US" dirty="0" smtClean="0"/>
              <a:t>or cases where the French conditional corresponds to a lexical item in English: e.g. ‘</a:t>
            </a:r>
            <a:r>
              <a:rPr lang="en-US" dirty="0" err="1" smtClean="0"/>
              <a:t>trois</a:t>
            </a:r>
            <a:r>
              <a:rPr lang="en-US" dirty="0" smtClean="0"/>
              <a:t> </a:t>
            </a:r>
            <a:r>
              <a:rPr lang="en-US" dirty="0" err="1" smtClean="0"/>
              <a:t>touristes</a:t>
            </a:r>
            <a:r>
              <a:rPr lang="en-US" dirty="0" smtClean="0"/>
              <a:t> </a:t>
            </a:r>
            <a:r>
              <a:rPr lang="en-US" i="1" dirty="0" err="1" smtClean="0"/>
              <a:t>auraient</a:t>
            </a:r>
            <a:r>
              <a:rPr lang="en-US" i="1" dirty="0" smtClean="0"/>
              <a:t> </a:t>
            </a:r>
            <a:r>
              <a:rPr lang="en-US" i="1" dirty="0" err="1" smtClean="0"/>
              <a:t>été</a:t>
            </a:r>
            <a:r>
              <a:rPr lang="en-US" i="1" dirty="0" smtClean="0"/>
              <a:t> </a:t>
            </a:r>
            <a:r>
              <a:rPr lang="en-US" dirty="0" err="1" smtClean="0"/>
              <a:t>tués</a:t>
            </a:r>
            <a:r>
              <a:rPr lang="en-US" dirty="0" smtClean="0"/>
              <a:t>’ [lit. ‘three tourists would have been killed’]  ‘three tourists </a:t>
            </a:r>
            <a:r>
              <a:rPr lang="en-US" i="1" dirty="0" smtClean="0"/>
              <a:t>have been reported </a:t>
            </a:r>
            <a:r>
              <a:rPr lang="en-US" dirty="0" smtClean="0"/>
              <a:t>killed’.</a:t>
            </a:r>
            <a:endParaRPr lang="en-US"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4624"/>
            <a:ext cx="8229600" cy="6336704"/>
          </a:xfrm>
        </p:spPr>
        <p:txBody>
          <a:bodyPr>
            <a:noAutofit/>
          </a:bodyPr>
          <a:lstStyle/>
          <a:p>
            <a:pPr lvl="2" algn="l" rtl="0"/>
            <a:r>
              <a:rPr lang="en-US" sz="2800" dirty="0" smtClean="0"/>
              <a:t>Most of </a:t>
            </a:r>
            <a:r>
              <a:rPr lang="en-US" sz="2800" dirty="0" err="1" smtClean="0"/>
              <a:t>Catford’s</a:t>
            </a:r>
            <a:r>
              <a:rPr lang="en-US" sz="2800" dirty="0" smtClean="0"/>
              <a:t> analysis is given over to </a:t>
            </a:r>
            <a:r>
              <a:rPr lang="en-US" sz="2800" b="1" dirty="0" smtClean="0"/>
              <a:t>category shifts </a:t>
            </a:r>
            <a:r>
              <a:rPr lang="en-US" sz="2800" dirty="0" smtClean="0"/>
              <a:t>(1965: 75–82; 2000: 143–7). These are subdivided into four   kinds:</a:t>
            </a:r>
            <a:endParaRPr lang="en-US" dirty="0" smtClean="0"/>
          </a:p>
          <a:p>
            <a:pPr lvl="3" algn="l"/>
            <a:r>
              <a:rPr lang="en-US" sz="2400" b="1" dirty="0" smtClean="0"/>
              <a:t>Structural shifts</a:t>
            </a:r>
            <a:r>
              <a:rPr lang="en-US" sz="2400" dirty="0" smtClean="0"/>
              <a:t>: These are said by </a:t>
            </a:r>
            <a:r>
              <a:rPr lang="en-US" sz="2400" dirty="0" err="1" smtClean="0"/>
              <a:t>Catford</a:t>
            </a:r>
            <a:r>
              <a:rPr lang="en-US" sz="2400" dirty="0" smtClean="0"/>
              <a:t> to be the most common form of shift and to involve mostly a shift in grammatical structure. For example, the subject pronoun  verb  direct object structures of </a:t>
            </a:r>
            <a:r>
              <a:rPr lang="en-US" sz="2400" i="1" dirty="0" smtClean="0"/>
              <a:t>I like jazz </a:t>
            </a:r>
            <a:r>
              <a:rPr lang="en-US" sz="2400" dirty="0" smtClean="0"/>
              <a:t>and </a:t>
            </a:r>
            <a:r>
              <a:rPr lang="en-US" sz="2400" i="1" dirty="0" err="1" smtClean="0"/>
              <a:t>j’aime</a:t>
            </a:r>
            <a:r>
              <a:rPr lang="en-US" sz="2400" i="1" dirty="0" smtClean="0"/>
              <a:t> le jazz </a:t>
            </a:r>
            <a:r>
              <a:rPr lang="en-US" sz="2400" dirty="0" smtClean="0"/>
              <a:t>in English and French are translated by an indirect object pronoun  verb  subject noun structure in Spanish (</a:t>
            </a:r>
            <a:r>
              <a:rPr lang="en-US" sz="2400" i="1" dirty="0" smtClean="0"/>
              <a:t>me </a:t>
            </a:r>
            <a:r>
              <a:rPr lang="en-US" sz="2400" i="1" dirty="0" err="1" smtClean="0"/>
              <a:t>gusta</a:t>
            </a:r>
            <a:r>
              <a:rPr lang="en-US" sz="2400" i="1" dirty="0" smtClean="0"/>
              <a:t> el jazz </a:t>
            </a:r>
            <a:r>
              <a:rPr lang="en-US" sz="2400" dirty="0" smtClean="0"/>
              <a:t>) and in Italian    (</a:t>
            </a:r>
            <a:r>
              <a:rPr lang="en-US" sz="2400" i="1" dirty="0" smtClean="0"/>
              <a:t>mi </a:t>
            </a:r>
            <a:r>
              <a:rPr lang="en-US" sz="2400" i="1" dirty="0" err="1" smtClean="0"/>
              <a:t>piace</a:t>
            </a:r>
            <a:r>
              <a:rPr lang="en-US" sz="2400" i="1" dirty="0" smtClean="0"/>
              <a:t> </a:t>
            </a:r>
            <a:r>
              <a:rPr lang="en-US" sz="2400" i="1" dirty="0" err="1" smtClean="0"/>
              <a:t>il</a:t>
            </a:r>
            <a:r>
              <a:rPr lang="en-US" sz="2400" i="1" dirty="0" smtClean="0"/>
              <a:t> jazz </a:t>
            </a:r>
            <a:r>
              <a:rPr lang="en-US" sz="2400" dirty="0" smtClean="0"/>
              <a:t>).</a:t>
            </a:r>
            <a:endParaRPr lang="en-US" dirty="0" smtClean="0"/>
          </a:p>
          <a:p>
            <a:pPr lvl="3" algn="l"/>
            <a:r>
              <a:rPr lang="en-US" sz="2400" b="1" dirty="0" smtClean="0"/>
              <a:t>Class shifts</a:t>
            </a:r>
            <a:r>
              <a:rPr lang="en-US" sz="2400" dirty="0" smtClean="0"/>
              <a:t>: These comprise shifts from one part of speech to another. An example given by </a:t>
            </a:r>
            <a:r>
              <a:rPr lang="en-US" sz="2400" dirty="0" err="1" smtClean="0"/>
              <a:t>Catford</a:t>
            </a:r>
            <a:r>
              <a:rPr lang="en-US" sz="2400" dirty="0" smtClean="0"/>
              <a:t> is the English </a:t>
            </a:r>
            <a:r>
              <a:rPr lang="en-US" sz="2400" i="1" dirty="0" smtClean="0"/>
              <a:t>a medical student </a:t>
            </a:r>
            <a:r>
              <a:rPr lang="en-US" sz="2400" dirty="0" smtClean="0"/>
              <a:t>and the French </a:t>
            </a:r>
            <a:r>
              <a:rPr lang="en-US" sz="2400" i="1" dirty="0" smtClean="0"/>
              <a:t>un </a:t>
            </a:r>
            <a:r>
              <a:rPr lang="en-US" sz="2400" i="1" dirty="0" err="1" smtClean="0"/>
              <a:t>étudiant</a:t>
            </a:r>
            <a:r>
              <a:rPr lang="en-US" sz="2400" i="1" dirty="0" smtClean="0"/>
              <a:t> en </a:t>
            </a:r>
            <a:r>
              <a:rPr lang="en-US" sz="2400" i="1" dirty="0" err="1" smtClean="0"/>
              <a:t>médecine</a:t>
            </a:r>
            <a:r>
              <a:rPr lang="en-US" sz="2400" dirty="0" smtClean="0"/>
              <a:t>, where the English </a:t>
            </a:r>
            <a:r>
              <a:rPr lang="en-US" sz="2400" dirty="0" err="1" smtClean="0"/>
              <a:t>premodifying</a:t>
            </a:r>
            <a:r>
              <a:rPr lang="en-US" sz="2400" dirty="0" smtClean="0"/>
              <a:t> adjective </a:t>
            </a:r>
            <a:r>
              <a:rPr lang="en-US" sz="2400" i="1" dirty="0" smtClean="0"/>
              <a:t>medical </a:t>
            </a:r>
            <a:r>
              <a:rPr lang="en-US" sz="2400" dirty="0" smtClean="0"/>
              <a:t>is translated by the adverbial qualifying phrase </a:t>
            </a:r>
            <a:r>
              <a:rPr lang="en-US" sz="2400" i="1" dirty="0" smtClean="0"/>
              <a:t>en </a:t>
            </a:r>
            <a:r>
              <a:rPr lang="en-US" sz="2400" i="1" dirty="0" err="1" smtClean="0"/>
              <a:t>médecine</a:t>
            </a:r>
            <a:r>
              <a:rPr lang="en-US" sz="2400" dirty="0" smtClean="0"/>
              <a:t>.</a:t>
            </a:r>
            <a:endParaRPr lang="en-US" dirty="0" smtClean="0"/>
          </a:p>
          <a:p>
            <a:pPr algn="l"/>
            <a:endParaRPr lang="ar-E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a:bodyPr>
          <a:lstStyle/>
          <a:p>
            <a:pPr lvl="3" algn="l" rtl="0"/>
            <a:r>
              <a:rPr lang="en-US" sz="2800" b="1" dirty="0" smtClean="0"/>
              <a:t>Unit shifts </a:t>
            </a:r>
            <a:r>
              <a:rPr lang="en-US" sz="2800" dirty="0" smtClean="0"/>
              <a:t>or </a:t>
            </a:r>
            <a:r>
              <a:rPr lang="en-US" sz="2800" b="1" dirty="0" smtClean="0"/>
              <a:t>rank shifts</a:t>
            </a:r>
            <a:r>
              <a:rPr lang="en-US" sz="2800" dirty="0" smtClean="0"/>
              <a:t>: These are shifts where the translation equivalent in the TL is at a different rank to the SL. ‘Rank’ here refers to the hierarchical linguistic units of sentence, clause, group, word and morpheme.</a:t>
            </a:r>
            <a:endParaRPr lang="en-US" sz="2400" dirty="0" smtClean="0"/>
          </a:p>
          <a:p>
            <a:pPr algn="l"/>
            <a:r>
              <a:rPr lang="en-US" b="1" dirty="0" smtClean="0"/>
              <a:t>Intra-system shifts</a:t>
            </a:r>
            <a:r>
              <a:rPr lang="en-US" dirty="0" smtClean="0"/>
              <a:t>: These are shifts that take place when the SL and TL possess approximately corresponding systems but where ‘the translation involves selection of a non-corresponding term in the TL system’ (1965: 80; 2000: 146). </a:t>
            </a:r>
            <a:endParaRPr lang="ar-EG"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587</Words>
  <Application>Microsoft Office PowerPoint</Application>
  <PresentationFormat>عرض على الشاشة (3:4)‏</PresentationFormat>
  <Paragraphs>19</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سمة Office</vt:lpstr>
      <vt:lpstr>Translation Course LECTURE 3  Catford’s A Linguistic Theory of Translation </vt:lpstr>
      <vt:lpstr>CATFORD AND TRANSLATION 'SHIFTS' </vt:lpstr>
      <vt:lpstr>الشريحة 3</vt:lpstr>
      <vt:lpstr>الشريحة 4</vt:lpstr>
      <vt:lpstr>الشريحة 5</vt:lpstr>
      <vt:lpstr>الشريحة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Samah</dc:creator>
  <cp:lastModifiedBy>Samah</cp:lastModifiedBy>
  <cp:revision>13</cp:revision>
  <dcterms:created xsi:type="dcterms:W3CDTF">2021-01-05T01:13:04Z</dcterms:created>
  <dcterms:modified xsi:type="dcterms:W3CDTF">2021-01-05T01:29:23Z</dcterms:modified>
</cp:coreProperties>
</file>